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9" r:id="rId20"/>
    <p:sldId id="290" r:id="rId21"/>
    <p:sldId id="273" r:id="rId22"/>
    <p:sldId id="274" r:id="rId23"/>
    <p:sldId id="275" r:id="rId24"/>
    <p:sldId id="276" r:id="rId25"/>
    <p:sldId id="277" r:id="rId26"/>
    <p:sldId id="278" r:id="rId27"/>
    <p:sldId id="291" r:id="rId28"/>
    <p:sldId id="292" r:id="rId29"/>
    <p:sldId id="293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9D873-F80E-7F45-8723-83677B4D90EB}" type="datetimeFigureOut">
              <a:rPr lang="en-US" smtClean="0"/>
              <a:t>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0FF07-8DE3-5F42-BDF5-70B628B8D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81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25D94-E963-F348-8821-08069528CA12}" type="datetimeFigureOut">
              <a:rPr lang="en-US" smtClean="0"/>
              <a:t>2/16/14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F213-A54B-FC46-B0F3-40F5EE12B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92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F4B683A-BB47-C644-9729-E84F130C6BE5}" type="datetime1">
              <a:rPr lang="en-US" smtClean="0"/>
              <a:t>2/16/14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6A4E562-3D57-ED47-96EF-48D989D62CD1}" type="datetime1">
              <a:rPr lang="en-US" smtClean="0"/>
              <a:t>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2BF48B9-F839-574E-903F-504E0BDA391A}" type="datetime1">
              <a:rPr lang="en-US" smtClean="0"/>
              <a:t>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B83A36E-C1A9-C945-870D-E973B63BD9BA}" type="datetime1">
              <a:rPr lang="en-US" smtClean="0"/>
              <a:t>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265B89B-C1BA-E743-A6F4-26ADBC3F77D8}" type="datetime1">
              <a:rPr lang="en-US" smtClean="0"/>
              <a:t>2/16/14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046DB-FB2F-CE47-B8F5-96595F6559F6}" type="datetime1">
              <a:rPr lang="en-US" smtClean="0"/>
              <a:t>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72966E9-DEF5-8F44-AA87-3A5F2E8926D1}" type="datetime1">
              <a:rPr lang="en-US" smtClean="0"/>
              <a:t>2/16/14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64BEEF2-7621-1041-AE5F-5B6369245269}" type="datetime1">
              <a:rPr lang="en-US" smtClean="0"/>
              <a:t>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6C6770F-BDF5-464C-BA7E-92D6EC38366F}" type="datetime1">
              <a:rPr lang="en-US" smtClean="0"/>
              <a:t>2/16/14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C14E278-A05C-B247-A9E8-9A5356BE70FC}" type="datetime1">
              <a:rPr lang="en-US" smtClean="0"/>
              <a:t>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AAE37A03-F280-D74D-BF4C-470812E831FD}" type="datetime1">
              <a:rPr lang="en-US" smtClean="0"/>
              <a:t>2/16/14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0EA41C92-AB02-D542-82DF-A3A88B1A2380}" type="datetime1">
              <a:rPr lang="en-US" smtClean="0"/>
              <a:t>2/16/14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Menu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and Beverage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6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ptember_cool_caf_lunch_portait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60" r="-52660"/>
          <a:stretch>
            <a:fillRect/>
          </a:stretch>
        </p:blipFill>
        <p:spPr>
          <a:xfrm>
            <a:off x="-644526" y="306514"/>
            <a:ext cx="10088654" cy="655148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2243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12333"/>
            <a:ext cx="8503920" cy="47867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Breakfast </a:t>
            </a:r>
          </a:p>
          <a:p>
            <a:pPr lvl="1"/>
            <a:r>
              <a:rPr lang="en-US" dirty="0" smtClean="0"/>
              <a:t>Fairly standard</a:t>
            </a:r>
          </a:p>
          <a:p>
            <a:pPr lvl="1"/>
            <a:r>
              <a:rPr lang="en-US" dirty="0" smtClean="0"/>
              <a:t>Simple, fast and inexpensive</a:t>
            </a:r>
          </a:p>
          <a:p>
            <a:r>
              <a:rPr lang="en-US" dirty="0" smtClean="0"/>
              <a:t>Lunch</a:t>
            </a:r>
          </a:p>
          <a:p>
            <a:pPr lvl="1"/>
            <a:r>
              <a:rPr lang="en-US" dirty="0" smtClean="0"/>
              <a:t>Diners are usually time limited</a:t>
            </a:r>
          </a:p>
          <a:p>
            <a:pPr lvl="1"/>
            <a:r>
              <a:rPr lang="en-US" dirty="0" smtClean="0"/>
              <a:t>Should have variety</a:t>
            </a:r>
          </a:p>
          <a:p>
            <a:pPr lvl="1"/>
            <a:r>
              <a:rPr lang="en-US" dirty="0" smtClean="0"/>
              <a:t>Use specials to retain frequent guests</a:t>
            </a:r>
          </a:p>
          <a:p>
            <a:pPr lvl="1"/>
            <a:r>
              <a:rPr lang="en-US" dirty="0" smtClean="0"/>
              <a:t>Offer smaller portions if entrees duplicated for dinner</a:t>
            </a:r>
          </a:p>
          <a:p>
            <a:pPr lvl="1"/>
            <a:r>
              <a:rPr lang="en-US" dirty="0" smtClean="0"/>
              <a:t>Less elaborate</a:t>
            </a:r>
          </a:p>
          <a:p>
            <a:r>
              <a:rPr lang="en-US" dirty="0" smtClean="0"/>
              <a:t>Dinner</a:t>
            </a:r>
          </a:p>
          <a:p>
            <a:pPr lvl="1"/>
            <a:r>
              <a:rPr lang="en-US" dirty="0" smtClean="0"/>
              <a:t>Main meal of the day</a:t>
            </a:r>
          </a:p>
          <a:p>
            <a:pPr lvl="1"/>
            <a:r>
              <a:rPr lang="en-US" dirty="0" smtClean="0"/>
              <a:t>Likely to be eaten at a leisurely pace</a:t>
            </a:r>
          </a:p>
          <a:p>
            <a:pPr lvl="1"/>
            <a:r>
              <a:rPr lang="en-US" dirty="0" smtClean="0"/>
              <a:t>Typically costs more</a:t>
            </a:r>
          </a:p>
          <a:p>
            <a:pPr lvl="1"/>
            <a:r>
              <a:rPr lang="en-US" dirty="0" smtClean="0"/>
              <a:t>Premium on service, atmosphere and décor</a:t>
            </a:r>
          </a:p>
          <a:p>
            <a:pPr lvl="1"/>
            <a:r>
              <a:rPr lang="en-US" dirty="0" smtClean="0"/>
              <a:t>Wide variety of </a:t>
            </a:r>
            <a:r>
              <a:rPr lang="en-US" dirty="0" smtClean="0"/>
              <a:t>selections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9884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Children’s</a:t>
            </a:r>
          </a:p>
          <a:p>
            <a:r>
              <a:rPr lang="en-US" dirty="0" smtClean="0"/>
              <a:t>Seniors</a:t>
            </a:r>
          </a:p>
          <a:p>
            <a:r>
              <a:rPr lang="en-US" dirty="0" smtClean="0"/>
              <a:t>Alcoholic Beverages</a:t>
            </a:r>
          </a:p>
          <a:p>
            <a:r>
              <a:rPr lang="en-US" dirty="0" smtClean="0"/>
              <a:t>Dessert</a:t>
            </a:r>
          </a:p>
          <a:p>
            <a:r>
              <a:rPr lang="en-US" dirty="0" smtClean="0"/>
              <a:t>Room Service</a:t>
            </a:r>
          </a:p>
          <a:p>
            <a:r>
              <a:rPr lang="en-US" dirty="0" smtClean="0"/>
              <a:t>Take out</a:t>
            </a:r>
          </a:p>
          <a:p>
            <a:r>
              <a:rPr lang="en-US" dirty="0" smtClean="0"/>
              <a:t>Banquet</a:t>
            </a:r>
          </a:p>
          <a:p>
            <a:r>
              <a:rPr lang="en-US" dirty="0" smtClean="0"/>
              <a:t>California</a:t>
            </a:r>
          </a:p>
          <a:p>
            <a:r>
              <a:rPr lang="en-US" dirty="0" smtClean="0"/>
              <a:t>Ethnic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1431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Bright Colors – </a:t>
            </a:r>
          </a:p>
          <a:p>
            <a:pPr lvl="1"/>
            <a:r>
              <a:rPr lang="en-US" dirty="0" smtClean="0"/>
              <a:t>Games – occupy kids so parents can eat</a:t>
            </a:r>
          </a:p>
          <a:p>
            <a:pPr lvl="1"/>
            <a:r>
              <a:rPr lang="en-US" dirty="0" smtClean="0"/>
              <a:t>Foods should be familiar, nutritious and simple</a:t>
            </a:r>
          </a:p>
          <a:p>
            <a:pPr lvl="1"/>
            <a:r>
              <a:rPr lang="en-US" dirty="0" smtClean="0"/>
              <a:t>Can be more upscale at fine dining restaurants</a:t>
            </a:r>
          </a:p>
          <a:p>
            <a:r>
              <a:rPr lang="en-US" dirty="0" smtClean="0"/>
              <a:t>Senior</a:t>
            </a:r>
          </a:p>
          <a:p>
            <a:pPr lvl="1"/>
            <a:r>
              <a:rPr lang="en-US" dirty="0" smtClean="0"/>
              <a:t>Can be separate</a:t>
            </a:r>
          </a:p>
          <a:p>
            <a:pPr lvl="1"/>
            <a:r>
              <a:rPr lang="en-US" dirty="0" smtClean="0"/>
              <a:t>Typically – foods for seniors are mixed in with other menu items</a:t>
            </a:r>
          </a:p>
          <a:p>
            <a:pPr lvl="1"/>
            <a:r>
              <a:rPr lang="en-US" dirty="0" smtClean="0"/>
              <a:t>Note ingredients and preparation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2234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Alcoholic </a:t>
            </a:r>
            <a:r>
              <a:rPr lang="en-US" dirty="0" smtClean="0"/>
              <a:t>Beverages</a:t>
            </a:r>
          </a:p>
          <a:p>
            <a:pPr lvl="1"/>
            <a:r>
              <a:rPr lang="en-US" dirty="0" smtClean="0"/>
              <a:t>Cocktails</a:t>
            </a:r>
          </a:p>
          <a:p>
            <a:pPr lvl="1"/>
            <a:r>
              <a:rPr lang="en-US" dirty="0" smtClean="0"/>
              <a:t>Wine lists</a:t>
            </a:r>
            <a:endParaRPr lang="en-US" dirty="0"/>
          </a:p>
          <a:p>
            <a:r>
              <a:rPr lang="en-US" dirty="0" smtClean="0"/>
              <a:t>Dessert</a:t>
            </a:r>
          </a:p>
          <a:p>
            <a:pPr lvl="1"/>
            <a:r>
              <a:rPr lang="en-US" dirty="0" smtClean="0"/>
              <a:t>Separate menus offer more desserts</a:t>
            </a:r>
          </a:p>
          <a:p>
            <a:pPr lvl="1"/>
            <a:r>
              <a:rPr lang="en-US" dirty="0" smtClean="0"/>
              <a:t>More room for pictures and descriptions</a:t>
            </a:r>
          </a:p>
          <a:p>
            <a:pPr lvl="1"/>
            <a:r>
              <a:rPr lang="en-US" dirty="0" smtClean="0"/>
              <a:t>Can address dessert specials</a:t>
            </a:r>
          </a:p>
          <a:p>
            <a:pPr lvl="1"/>
            <a:r>
              <a:rPr lang="en-US" dirty="0" smtClean="0"/>
              <a:t>Changes in prices do not force reprints</a:t>
            </a:r>
          </a:p>
          <a:p>
            <a:pPr lvl="1"/>
            <a:r>
              <a:rPr lang="en-US" dirty="0" smtClean="0"/>
              <a:t>More space if available on main menus for entrees,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7352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Room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Simple items work best</a:t>
            </a:r>
          </a:p>
          <a:p>
            <a:pPr lvl="1"/>
            <a:r>
              <a:rPr lang="en-US" dirty="0" smtClean="0"/>
              <a:t>Need to be delivered hot</a:t>
            </a:r>
          </a:p>
          <a:p>
            <a:pPr lvl="1"/>
            <a:r>
              <a:rPr lang="en-US" dirty="0" smtClean="0"/>
              <a:t>Door Knob Breakfast menus </a:t>
            </a:r>
          </a:p>
          <a:p>
            <a:pPr lvl="1"/>
            <a:r>
              <a:rPr lang="en-US" dirty="0" smtClean="0"/>
              <a:t>In room TV orders</a:t>
            </a:r>
          </a:p>
          <a:p>
            <a:r>
              <a:rPr lang="en-US" dirty="0" smtClean="0"/>
              <a:t>Take Out</a:t>
            </a:r>
          </a:p>
          <a:p>
            <a:pPr lvl="1"/>
            <a:r>
              <a:rPr lang="en-US" dirty="0" smtClean="0"/>
              <a:t>May have dedicated facilities for take out ordering</a:t>
            </a:r>
            <a:endParaRPr lang="en-US" dirty="0"/>
          </a:p>
          <a:p>
            <a:r>
              <a:rPr lang="en-US" dirty="0" smtClean="0"/>
              <a:t>Banquet</a:t>
            </a:r>
          </a:p>
          <a:p>
            <a:pPr lvl="1"/>
            <a:r>
              <a:rPr lang="en-US" dirty="0" smtClean="0"/>
              <a:t>Pricing style is typically table d'hôte</a:t>
            </a:r>
          </a:p>
          <a:p>
            <a:pPr lvl="1"/>
            <a:r>
              <a:rPr lang="en-US" dirty="0" smtClean="0"/>
              <a:t>Foods offered should be easy to prepare in quantity without sacrificing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680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California</a:t>
            </a:r>
          </a:p>
          <a:p>
            <a:pPr lvl="1"/>
            <a:r>
              <a:rPr lang="en-US" dirty="0" smtClean="0"/>
              <a:t>Breakfast, lunch and dinner available 24 hours a day</a:t>
            </a:r>
          </a:p>
          <a:p>
            <a:pPr lvl="1"/>
            <a:r>
              <a:rPr lang="en-US" dirty="0" smtClean="0"/>
              <a:t>Offering this type of menu sacrifices production and scheduling convenience</a:t>
            </a:r>
          </a:p>
          <a:p>
            <a:r>
              <a:rPr lang="en-US" dirty="0" smtClean="0"/>
              <a:t>Ethnic</a:t>
            </a:r>
          </a:p>
          <a:p>
            <a:pPr lvl="1"/>
            <a:r>
              <a:rPr lang="en-US" dirty="0" smtClean="0"/>
              <a:t>Can offer tastes to the market, i.e. American “Hot” </a:t>
            </a:r>
            <a:r>
              <a:rPr lang="en-US" dirty="0" err="1" smtClean="0"/>
              <a:t>vs</a:t>
            </a:r>
            <a:r>
              <a:rPr lang="en-US" dirty="0" smtClean="0"/>
              <a:t> Thai “Hot”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5150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Planning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Menu Planning can be complex</a:t>
            </a:r>
          </a:p>
          <a:p>
            <a:pPr lvl="1"/>
            <a:r>
              <a:rPr lang="en-US" dirty="0" smtClean="0"/>
              <a:t>Commercial – may be planned by a chef or corporate team</a:t>
            </a:r>
          </a:p>
          <a:p>
            <a:pPr lvl="1"/>
            <a:r>
              <a:rPr lang="en-US" dirty="0" smtClean="0"/>
              <a:t>Non Commercial – may be planned by dietitian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to know the operation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Pricing Style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Type of menu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9941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12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48832"/>
            <a:ext cx="8503920" cy="48502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Know your Guests</a:t>
            </a:r>
          </a:p>
          <a:p>
            <a:pPr lvl="1"/>
            <a:r>
              <a:rPr lang="en-US" dirty="0" smtClean="0"/>
              <a:t>Consider guest preferences  - not your own</a:t>
            </a:r>
          </a:p>
          <a:p>
            <a:r>
              <a:rPr lang="en-US" dirty="0" smtClean="0"/>
              <a:t>Know your quality requirements</a:t>
            </a:r>
          </a:p>
          <a:p>
            <a:pPr lvl="1"/>
            <a:r>
              <a:rPr lang="en-US" dirty="0" smtClean="0"/>
              <a:t>Flavor</a:t>
            </a:r>
          </a:p>
          <a:p>
            <a:pPr lvl="1"/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Texture</a:t>
            </a:r>
          </a:p>
          <a:p>
            <a:pPr lvl="1"/>
            <a:r>
              <a:rPr lang="en-US" dirty="0" smtClean="0"/>
              <a:t>Form and shape</a:t>
            </a:r>
          </a:p>
          <a:p>
            <a:pPr lvl="1"/>
            <a:r>
              <a:rPr lang="en-US" dirty="0" smtClean="0"/>
              <a:t>Nutritional</a:t>
            </a:r>
          </a:p>
          <a:p>
            <a:r>
              <a:rPr lang="en-US" dirty="0" smtClean="0"/>
              <a:t>Know your operation</a:t>
            </a:r>
          </a:p>
          <a:p>
            <a:pPr lvl="1"/>
            <a:r>
              <a:rPr lang="en-US" dirty="0" smtClean="0"/>
              <a:t>Theme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0170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 3 1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747" r="-77747"/>
          <a:stretch>
            <a:fillRect/>
          </a:stretch>
        </p:blipFill>
        <p:spPr>
          <a:xfrm rot="5400000">
            <a:off x="301752" y="1527048"/>
            <a:ext cx="8503920" cy="4572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2545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all starts here – the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Menu established the tone, organization and management of the food service establishment</a:t>
            </a:r>
          </a:p>
          <a:p>
            <a:endParaRPr lang="en-US" dirty="0"/>
          </a:p>
          <a:p>
            <a:r>
              <a:rPr lang="en-US" dirty="0" smtClean="0"/>
              <a:t>Communicates the image, price and mood</a:t>
            </a:r>
          </a:p>
          <a:p>
            <a:endParaRPr lang="en-US" dirty="0"/>
          </a:p>
          <a:p>
            <a:r>
              <a:rPr lang="en-US" dirty="0" smtClean="0"/>
              <a:t>Sets the tone for the dining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64812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396" r="-7039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85342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Menu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Use resources</a:t>
            </a:r>
          </a:p>
          <a:p>
            <a:pPr lvl="1"/>
            <a:r>
              <a:rPr lang="en-US" sz="2800" dirty="0" smtClean="0"/>
              <a:t>Old Menus</a:t>
            </a:r>
          </a:p>
          <a:p>
            <a:pPr lvl="2"/>
            <a:r>
              <a:rPr lang="en-US" sz="2800" dirty="0" smtClean="0"/>
              <a:t>Dine out and pick up ideas</a:t>
            </a:r>
          </a:p>
          <a:p>
            <a:pPr lvl="1"/>
            <a:r>
              <a:rPr lang="en-US" sz="2800" dirty="0" smtClean="0"/>
              <a:t>Books</a:t>
            </a:r>
          </a:p>
          <a:p>
            <a:pPr lvl="1"/>
            <a:r>
              <a:rPr lang="en-US" sz="2800" dirty="0" smtClean="0"/>
              <a:t>Magazines</a:t>
            </a:r>
          </a:p>
          <a:p>
            <a:pPr lvl="1"/>
            <a:r>
              <a:rPr lang="en-US" sz="2800" dirty="0" smtClean="0"/>
              <a:t>Cook Books</a:t>
            </a:r>
          </a:p>
          <a:p>
            <a:pPr lvl="1"/>
            <a:r>
              <a:rPr lang="en-US" sz="2800" dirty="0" smtClean="0"/>
              <a:t>Websites</a:t>
            </a:r>
          </a:p>
          <a:p>
            <a:pPr lvl="1"/>
            <a:r>
              <a:rPr lang="en-US" sz="2800" dirty="0" smtClean="0"/>
              <a:t>Consultants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94610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Trimming the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Make sure that “ego” doesn’t get involved</a:t>
            </a:r>
          </a:p>
          <a:p>
            <a:endParaRPr lang="en-US" dirty="0"/>
          </a:p>
          <a:p>
            <a:r>
              <a:rPr lang="en-US" dirty="0" smtClean="0"/>
              <a:t>Items should be eliminated if they:</a:t>
            </a:r>
          </a:p>
          <a:p>
            <a:pPr lvl="1"/>
            <a:r>
              <a:rPr lang="en-US" dirty="0" smtClean="0"/>
              <a:t>Cost too much</a:t>
            </a:r>
          </a:p>
          <a:p>
            <a:pPr lvl="1"/>
            <a:r>
              <a:rPr lang="en-US" dirty="0" smtClean="0"/>
              <a:t>Incompatible with the theme</a:t>
            </a:r>
          </a:p>
          <a:p>
            <a:pPr lvl="1"/>
            <a:r>
              <a:rPr lang="en-US" dirty="0" smtClean="0"/>
              <a:t>Unavailable equipment</a:t>
            </a:r>
          </a:p>
          <a:p>
            <a:pPr lvl="1"/>
            <a:r>
              <a:rPr lang="en-US" dirty="0" smtClean="0"/>
              <a:t>Insufficient equipment</a:t>
            </a:r>
          </a:p>
          <a:p>
            <a:pPr lvl="1"/>
            <a:r>
              <a:rPr lang="en-US" dirty="0" smtClean="0"/>
              <a:t>Inadequate kitchen</a:t>
            </a:r>
          </a:p>
          <a:p>
            <a:pPr lvl="1"/>
            <a:r>
              <a:rPr lang="en-US" dirty="0" smtClean="0"/>
              <a:t>Not enough staff</a:t>
            </a:r>
          </a:p>
          <a:p>
            <a:pPr lvl="1"/>
            <a:r>
              <a:rPr lang="en-US" dirty="0" smtClean="0"/>
              <a:t>Staff skill levels</a:t>
            </a:r>
          </a:p>
          <a:p>
            <a:pPr lvl="1"/>
            <a:r>
              <a:rPr lang="en-US" dirty="0" smtClean="0"/>
              <a:t>Availability of ingredients</a:t>
            </a:r>
          </a:p>
          <a:p>
            <a:pPr lvl="1"/>
            <a:r>
              <a:rPr lang="en-US" dirty="0" smtClean="0"/>
              <a:t>Cannot meet Quality Standards</a:t>
            </a:r>
          </a:p>
          <a:p>
            <a:pPr lvl="1"/>
            <a:r>
              <a:rPr lang="en-US" dirty="0" smtClean="0"/>
              <a:t>Potential sanitation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26567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Select Entrée First</a:t>
            </a:r>
          </a:p>
          <a:p>
            <a:pPr lvl="1"/>
            <a:r>
              <a:rPr lang="en-US" dirty="0" smtClean="0"/>
              <a:t>Too many entrées can can operating issues</a:t>
            </a:r>
          </a:p>
          <a:p>
            <a:r>
              <a:rPr lang="en-US" dirty="0" smtClean="0"/>
              <a:t>Appetizers</a:t>
            </a:r>
          </a:p>
          <a:p>
            <a:r>
              <a:rPr lang="en-US" dirty="0" smtClean="0"/>
              <a:t>Starches and vegetables</a:t>
            </a:r>
          </a:p>
          <a:p>
            <a:pPr lvl="1"/>
            <a:r>
              <a:rPr lang="en-US" dirty="0" smtClean="0"/>
              <a:t>Can be a part of the entrée – ex. – pasta </a:t>
            </a:r>
            <a:r>
              <a:rPr lang="en-US" dirty="0" err="1" smtClean="0"/>
              <a:t>bolognese</a:t>
            </a:r>
            <a:endParaRPr lang="en-US" dirty="0" smtClean="0"/>
          </a:p>
          <a:p>
            <a:r>
              <a:rPr lang="en-US" dirty="0" smtClean="0"/>
              <a:t>Salads</a:t>
            </a:r>
          </a:p>
          <a:p>
            <a:pPr lvl="1"/>
            <a:r>
              <a:rPr lang="en-US" dirty="0" smtClean="0"/>
              <a:t>Side dishes or entrées?</a:t>
            </a:r>
          </a:p>
          <a:p>
            <a:pPr lvl="1"/>
            <a:r>
              <a:rPr lang="en-US" dirty="0" smtClean="0"/>
              <a:t>Salad bars</a:t>
            </a:r>
          </a:p>
          <a:p>
            <a:r>
              <a:rPr lang="en-US" dirty="0" smtClean="0"/>
              <a:t>Desserts</a:t>
            </a:r>
          </a:p>
          <a:p>
            <a:pPr lvl="1"/>
            <a:r>
              <a:rPr lang="en-US" dirty="0" smtClean="0"/>
              <a:t>Typically high profit</a:t>
            </a:r>
          </a:p>
          <a:p>
            <a:r>
              <a:rPr lang="en-US" dirty="0" smtClean="0"/>
              <a:t>Beverages</a:t>
            </a:r>
          </a:p>
          <a:p>
            <a:pPr lvl="1"/>
            <a:r>
              <a:rPr lang="en-US" dirty="0" smtClean="0"/>
              <a:t>Specialty coffees - microbrews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7912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Business Balance</a:t>
            </a:r>
          </a:p>
          <a:p>
            <a:pPr lvl="1"/>
            <a:r>
              <a:rPr lang="en-US" dirty="0" smtClean="0"/>
              <a:t>Food costs, menu selling prices, item popularity, menu should drive financial goals  - keep reviewing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Aesthetic Balance</a:t>
            </a:r>
          </a:p>
          <a:p>
            <a:pPr lvl="1"/>
            <a:r>
              <a:rPr lang="en-US" dirty="0" smtClean="0"/>
              <a:t>Colors, textures, flavors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Nutritional Balance</a:t>
            </a:r>
          </a:p>
          <a:p>
            <a:pPr lvl="1"/>
            <a:r>
              <a:rPr lang="en-US" dirty="0" smtClean="0"/>
              <a:t>Balance of foods – offer healthier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9533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Should be well organized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Depends on the type of operation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Chains have specialists who design menus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Many times consultants and designers are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52606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Design -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Headings</a:t>
            </a:r>
          </a:p>
          <a:p>
            <a:pPr lvl="1"/>
            <a:r>
              <a:rPr lang="en-US" dirty="0" smtClean="0"/>
              <a:t>Appetizers, etc. </a:t>
            </a:r>
          </a:p>
          <a:p>
            <a:pPr lvl="1"/>
            <a:r>
              <a:rPr lang="en-US" dirty="0" smtClean="0"/>
              <a:t>Choose names with care</a:t>
            </a:r>
          </a:p>
          <a:p>
            <a:pPr lvl="1"/>
            <a:r>
              <a:rPr lang="en-US" dirty="0" smtClean="0"/>
              <a:t>If items are in a foreign language – have simple descriptions in English</a:t>
            </a:r>
          </a:p>
          <a:p>
            <a:pPr lvl="1"/>
            <a:r>
              <a:rPr lang="en-US" dirty="0" smtClean="0"/>
              <a:t>Pictures are important</a:t>
            </a:r>
          </a:p>
          <a:p>
            <a:r>
              <a:rPr lang="en-US" dirty="0" smtClean="0"/>
              <a:t>Descriptive Copy</a:t>
            </a:r>
          </a:p>
          <a:p>
            <a:pPr lvl="1"/>
            <a:r>
              <a:rPr lang="en-US" dirty="0" smtClean="0"/>
              <a:t>Informs guests about the menu items and helps increase sales</a:t>
            </a:r>
          </a:p>
          <a:p>
            <a:pPr lvl="1"/>
            <a:r>
              <a:rPr lang="en-US" dirty="0" smtClean="0"/>
              <a:t>Grammar is important</a:t>
            </a:r>
          </a:p>
          <a:p>
            <a:pPr lvl="1"/>
            <a:r>
              <a:rPr lang="en-US" dirty="0" smtClean="0"/>
              <a:t>Entrées and high profit items should get the mot copy</a:t>
            </a:r>
          </a:p>
          <a:p>
            <a:pPr lvl="1"/>
            <a:r>
              <a:rPr lang="en-US" dirty="0" smtClean="0"/>
              <a:t>Follow Truth in Menu laws</a:t>
            </a:r>
          </a:p>
          <a:p>
            <a:pPr marL="274320" lvl="1" indent="0">
              <a:buNone/>
            </a:pPr>
            <a:r>
              <a:rPr lang="en-US" sz="2750" dirty="0" smtClean="0">
                <a:solidFill>
                  <a:schemeClr val="tx1"/>
                </a:solidFill>
              </a:rPr>
              <a:t>Supplemental</a:t>
            </a:r>
            <a:r>
              <a:rPr lang="en-US" sz="2750" b="1" dirty="0" smtClean="0">
                <a:solidFill>
                  <a:schemeClr val="tx1"/>
                </a:solidFill>
              </a:rPr>
              <a:t> </a:t>
            </a:r>
            <a:r>
              <a:rPr lang="en-US" sz="2750" dirty="0" smtClean="0">
                <a:solidFill>
                  <a:schemeClr val="tx1"/>
                </a:solidFill>
              </a:rPr>
              <a:t>Copy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2077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5159B79-857D-7242-BE88-6C1354C63DBD}" type="slidenum">
              <a:rPr lang="en-US" sz="1000">
                <a:solidFill>
                  <a:schemeClr val="bg1"/>
                </a:solidFill>
                <a:latin typeface="Arial" charset="0"/>
              </a:rPr>
              <a:pPr eaLnBrk="1" hangingPunct="1"/>
              <a:t>27</a:t>
            </a:fld>
            <a:endParaRPr lang="en-US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Menu Formats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987425"/>
            <a:ext cx="8286750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910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81CDF52-601F-C14F-AC03-036D088E16A5}" type="slidenum">
              <a:rPr lang="en-US" sz="1000">
                <a:solidFill>
                  <a:schemeClr val="bg1"/>
                </a:solidFill>
                <a:latin typeface="Arial" charset="0"/>
              </a:rPr>
              <a:pPr eaLnBrk="1" hangingPunct="1"/>
              <a:t>28</a:t>
            </a:fld>
            <a:endParaRPr lang="en-US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Focal Points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890838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4188"/>
            <a:ext cx="4819650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603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145B41-6A43-D14D-B028-928F19363ECC}" type="slidenum">
              <a:rPr lang="en-US" sz="1000">
                <a:solidFill>
                  <a:schemeClr val="bg1"/>
                </a:solidFill>
                <a:latin typeface="Arial" charset="0"/>
              </a:rPr>
              <a:pPr eaLnBrk="1" hangingPunct="1"/>
              <a:t>29</a:t>
            </a:fld>
            <a:endParaRPr lang="en-US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Focal Points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7325"/>
            <a:ext cx="6105525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8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menu is the chief in house marketing tool</a:t>
            </a:r>
          </a:p>
          <a:p>
            <a:endParaRPr lang="en-US" dirty="0"/>
          </a:p>
          <a:p>
            <a:r>
              <a:rPr lang="en-US" dirty="0" smtClean="0"/>
              <a:t>Must convey the right message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Appropriate Copy</a:t>
            </a:r>
          </a:p>
          <a:p>
            <a:pPr lvl="1"/>
            <a:r>
              <a:rPr lang="en-US" sz="2400" dirty="0" smtClean="0"/>
              <a:t>Good Condition</a:t>
            </a:r>
          </a:p>
          <a:p>
            <a:pPr lvl="1"/>
            <a:r>
              <a:rPr lang="en-US" sz="2400" dirty="0" smtClean="0"/>
              <a:t> Fits with the vision of the establishment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52816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in Menu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Grading</a:t>
            </a:r>
          </a:p>
          <a:p>
            <a:pPr lvl="1"/>
            <a:r>
              <a:rPr lang="en-US" dirty="0" smtClean="0"/>
              <a:t>Meat grades,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Freshness claims</a:t>
            </a:r>
          </a:p>
          <a:p>
            <a:pPr lvl="1"/>
            <a:r>
              <a:rPr lang="en-US" dirty="0" smtClean="0"/>
              <a:t>Freshly frozen</a:t>
            </a:r>
          </a:p>
          <a:p>
            <a:r>
              <a:rPr lang="en-US" dirty="0" smtClean="0"/>
              <a:t>Geographical Origins</a:t>
            </a:r>
          </a:p>
          <a:p>
            <a:r>
              <a:rPr lang="en-US" dirty="0" smtClean="0"/>
              <a:t>Preparation</a:t>
            </a:r>
          </a:p>
          <a:p>
            <a:r>
              <a:rPr lang="en-US" dirty="0" smtClean="0"/>
              <a:t>Dietary or Nutrition Claims</a:t>
            </a:r>
          </a:p>
          <a:p>
            <a:r>
              <a:rPr lang="en-US" dirty="0" smtClean="0"/>
              <a:t>Portion Sizes</a:t>
            </a:r>
          </a:p>
          <a:p>
            <a:r>
              <a:rPr lang="en-US" dirty="0" smtClean="0"/>
              <a:t>Proper name – </a:t>
            </a:r>
          </a:p>
          <a:p>
            <a:pPr lvl="1"/>
            <a:r>
              <a:rPr lang="en-US" dirty="0" smtClean="0"/>
              <a:t>Is it really grouper?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26164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Design -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Meals have a beginning and an end</a:t>
            </a:r>
          </a:p>
          <a:p>
            <a:pPr lvl="1"/>
            <a:r>
              <a:rPr lang="en-US" dirty="0" smtClean="0"/>
              <a:t>Order of placement is by popular/profitable</a:t>
            </a:r>
          </a:p>
          <a:p>
            <a:r>
              <a:rPr lang="en-US" dirty="0" smtClean="0"/>
              <a:t>Placement</a:t>
            </a:r>
          </a:p>
          <a:p>
            <a:pPr lvl="1"/>
            <a:r>
              <a:rPr lang="en-US" dirty="0" smtClean="0"/>
              <a:t>Use design – make sure enough “white space”</a:t>
            </a:r>
          </a:p>
          <a:p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Size, Shape and general make up</a:t>
            </a:r>
          </a:p>
          <a:p>
            <a:pPr lvl="1"/>
            <a:r>
              <a:rPr lang="en-US" dirty="0" smtClean="0"/>
              <a:t>Space should be a balance of design and information</a:t>
            </a:r>
          </a:p>
          <a:p>
            <a:r>
              <a:rPr lang="en-US" dirty="0" smtClean="0"/>
              <a:t>Typeface</a:t>
            </a:r>
          </a:p>
          <a:p>
            <a:pPr lvl="1"/>
            <a:r>
              <a:rPr lang="en-US" dirty="0" smtClean="0"/>
              <a:t>Make it readable</a:t>
            </a:r>
          </a:p>
          <a:p>
            <a:r>
              <a:rPr lang="en-US" dirty="0" smtClean="0"/>
              <a:t>Artwork</a:t>
            </a:r>
          </a:p>
          <a:p>
            <a:pPr lvl="1"/>
            <a:r>
              <a:rPr lang="en-US" dirty="0" smtClean="0"/>
              <a:t>Do not clutter</a:t>
            </a:r>
          </a:p>
          <a:p>
            <a:r>
              <a:rPr lang="en-US" dirty="0" smtClean="0"/>
              <a:t>Paper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8682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Design - Covers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Covers define the experience – “Moment of Truth”</a:t>
            </a:r>
          </a:p>
          <a:p>
            <a:r>
              <a:rPr lang="en-US" dirty="0" smtClean="0"/>
              <a:t>Should not appear cluttered</a:t>
            </a:r>
          </a:p>
          <a:p>
            <a:r>
              <a:rPr lang="en-US" dirty="0" smtClean="0"/>
              <a:t>Should be heavy duty, durable &amp; grease resistant</a:t>
            </a:r>
          </a:p>
          <a:p>
            <a:r>
              <a:rPr lang="en-US" dirty="0" smtClean="0"/>
              <a:t>Suitable to the operation</a:t>
            </a:r>
          </a:p>
          <a:p>
            <a:r>
              <a:rPr lang="en-US" dirty="0" smtClean="0"/>
              <a:t>Colors chosen with care</a:t>
            </a:r>
          </a:p>
          <a:p>
            <a:pPr lvl="1"/>
            <a:r>
              <a:rPr lang="en-US" dirty="0" smtClean="0"/>
              <a:t>Pastels suggest warmth</a:t>
            </a:r>
          </a:p>
          <a:p>
            <a:pPr lvl="1"/>
            <a:r>
              <a:rPr lang="en-US" dirty="0" smtClean="0"/>
              <a:t>Purples and blacks suggest richness</a:t>
            </a:r>
          </a:p>
          <a:p>
            <a:pPr lvl="1"/>
            <a:r>
              <a:rPr lang="en-US" dirty="0" smtClean="0"/>
              <a:t>Can be used (sparingly) on interior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63816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Menu is too small</a:t>
            </a:r>
          </a:p>
          <a:p>
            <a:r>
              <a:rPr lang="en-US" dirty="0" smtClean="0"/>
              <a:t>Type is too small</a:t>
            </a:r>
          </a:p>
          <a:p>
            <a:r>
              <a:rPr lang="en-US" dirty="0" smtClean="0"/>
              <a:t>No or little descriptive copy</a:t>
            </a:r>
          </a:p>
          <a:p>
            <a:r>
              <a:rPr lang="en-US" dirty="0" smtClean="0"/>
              <a:t>Every item is treated the same</a:t>
            </a:r>
          </a:p>
          <a:p>
            <a:r>
              <a:rPr lang="en-US" dirty="0" smtClean="0"/>
              <a:t>Some things are not listed</a:t>
            </a:r>
          </a:p>
          <a:p>
            <a:r>
              <a:rPr lang="en-US" dirty="0" smtClean="0"/>
              <a:t>Clip on problems</a:t>
            </a:r>
          </a:p>
          <a:p>
            <a:r>
              <a:rPr lang="en-US" dirty="0" smtClean="0"/>
              <a:t>Basic information (i.e. phone #) not listed</a:t>
            </a:r>
          </a:p>
          <a:p>
            <a:r>
              <a:rPr lang="en-US" dirty="0" smtClean="0"/>
              <a:t>Blank pages</a:t>
            </a:r>
          </a:p>
          <a:p>
            <a:r>
              <a:rPr lang="en-US" dirty="0" smtClean="0"/>
              <a:t>If on line make sure that version is up to date!!!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75503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benchmarks and goals</a:t>
            </a:r>
          </a:p>
          <a:p>
            <a:r>
              <a:rPr lang="en-US" dirty="0" smtClean="0"/>
              <a:t>Menu Engineering:</a:t>
            </a:r>
          </a:p>
          <a:p>
            <a:pPr lvl="1"/>
            <a:r>
              <a:rPr lang="en-US" dirty="0" smtClean="0"/>
              <a:t>Popular?</a:t>
            </a:r>
          </a:p>
          <a:p>
            <a:pPr lvl="1"/>
            <a:r>
              <a:rPr lang="en-US" dirty="0" smtClean="0"/>
              <a:t>Profitable?</a:t>
            </a:r>
          </a:p>
          <a:p>
            <a:r>
              <a:rPr lang="en-US" dirty="0" smtClean="0"/>
              <a:t>Answers to:</a:t>
            </a:r>
          </a:p>
          <a:p>
            <a:pPr lvl="1"/>
            <a:r>
              <a:rPr lang="en-US" dirty="0" smtClean="0"/>
              <a:t>Guest reactions to menu</a:t>
            </a:r>
          </a:p>
          <a:p>
            <a:pPr lvl="1"/>
            <a:r>
              <a:rPr lang="en-US" dirty="0" smtClean="0"/>
              <a:t>Pricing is correct</a:t>
            </a:r>
          </a:p>
          <a:p>
            <a:pPr lvl="1"/>
            <a:r>
              <a:rPr lang="en-US" dirty="0" smtClean="0"/>
              <a:t>Check average</a:t>
            </a:r>
          </a:p>
          <a:p>
            <a:pPr lvl="1"/>
            <a:r>
              <a:rPr lang="en-US" dirty="0" smtClean="0"/>
              <a:t>Laid out properly</a:t>
            </a:r>
          </a:p>
          <a:p>
            <a:pPr lvl="1"/>
            <a:r>
              <a:rPr lang="en-US" dirty="0" smtClean="0"/>
              <a:t>Does it have the right mix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24652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Menu Management Software</a:t>
            </a:r>
          </a:p>
          <a:p>
            <a:pPr lvl="1"/>
            <a:r>
              <a:rPr lang="en-US" dirty="0" smtClean="0"/>
              <a:t>What is most profitable price</a:t>
            </a:r>
          </a:p>
          <a:p>
            <a:pPr lvl="1"/>
            <a:r>
              <a:rPr lang="en-US" dirty="0" smtClean="0"/>
              <a:t>What price level and mix maximizes profits</a:t>
            </a:r>
          </a:p>
          <a:p>
            <a:pPr lvl="1"/>
            <a:r>
              <a:rPr lang="en-US" dirty="0" smtClean="0"/>
              <a:t>Which current items need re pricing, retention or repositioning or replacement</a:t>
            </a:r>
          </a:p>
          <a:p>
            <a:pPr lvl="1"/>
            <a:r>
              <a:rPr lang="en-US" dirty="0" smtClean="0"/>
              <a:t>How should specials and new items be priced</a:t>
            </a:r>
          </a:p>
          <a:p>
            <a:pPr lvl="1"/>
            <a:r>
              <a:rPr lang="en-US" dirty="0" smtClean="0"/>
              <a:t>How can success be evaluated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4849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Precosting</a:t>
            </a:r>
            <a:r>
              <a:rPr lang="en-US" dirty="0" smtClean="0"/>
              <a:t> Software</a:t>
            </a:r>
          </a:p>
          <a:p>
            <a:pPr lvl="1"/>
            <a:r>
              <a:rPr lang="en-US" dirty="0" smtClean="0"/>
              <a:t>Estimate profitability before production and service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Postcosting</a:t>
            </a:r>
            <a:r>
              <a:rPr lang="en-US" dirty="0" smtClean="0"/>
              <a:t> Software</a:t>
            </a:r>
          </a:p>
          <a:p>
            <a:pPr lvl="1"/>
            <a:r>
              <a:rPr lang="en-US" dirty="0" smtClean="0"/>
              <a:t>Based on actual sales</a:t>
            </a:r>
          </a:p>
          <a:p>
            <a:r>
              <a:rPr lang="en-US" dirty="0" smtClean="0"/>
              <a:t>Menu Engineering Software</a:t>
            </a:r>
          </a:p>
          <a:p>
            <a:pPr lvl="1"/>
            <a:r>
              <a:rPr lang="en-US" dirty="0" smtClean="0"/>
              <a:t>Menu Mix – sales of an item vs. the whole</a:t>
            </a:r>
          </a:p>
          <a:p>
            <a:pPr lvl="2"/>
            <a:r>
              <a:rPr lang="en-US" dirty="0" smtClean="0"/>
              <a:t>Stars – popular and most profitable</a:t>
            </a:r>
          </a:p>
          <a:p>
            <a:pPr lvl="2"/>
            <a:r>
              <a:rPr lang="en-US" dirty="0" err="1" smtClean="0"/>
              <a:t>Plowhorses</a:t>
            </a:r>
            <a:r>
              <a:rPr lang="en-US" dirty="0" smtClean="0"/>
              <a:t> – popular and less profitable</a:t>
            </a:r>
          </a:p>
          <a:p>
            <a:pPr lvl="2"/>
            <a:r>
              <a:rPr lang="en-US" dirty="0" smtClean="0"/>
              <a:t>Puzzles – not popular but highly profitable</a:t>
            </a:r>
          </a:p>
          <a:p>
            <a:pPr lvl="2"/>
            <a:r>
              <a:rPr lang="en-US" dirty="0" smtClean="0"/>
              <a:t>Dogs – exactly what it sounds like!!!!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8028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Pricing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Basic Categories</a:t>
            </a:r>
          </a:p>
          <a:p>
            <a:endParaRPr lang="en-US" dirty="0"/>
          </a:p>
          <a:p>
            <a:pPr lvl="1"/>
            <a:r>
              <a:rPr lang="en-US" sz="2800" dirty="0" smtClean="0"/>
              <a:t>Table d'hôte 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A La Carte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Combination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5909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Table d'hôte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Offers a complete meal for one price</a:t>
            </a:r>
          </a:p>
          <a:p>
            <a:endParaRPr lang="en-US" dirty="0"/>
          </a:p>
          <a:p>
            <a:r>
              <a:rPr lang="en-US" dirty="0" smtClean="0"/>
              <a:t>May have several meals on menu</a:t>
            </a:r>
          </a:p>
          <a:p>
            <a:endParaRPr lang="en-US" dirty="0"/>
          </a:p>
          <a:p>
            <a:r>
              <a:rPr lang="en-US" dirty="0" smtClean="0"/>
              <a:t>Some offer limited choices within menu categories</a:t>
            </a:r>
          </a:p>
          <a:p>
            <a:endParaRPr lang="en-US" dirty="0"/>
          </a:p>
          <a:p>
            <a:r>
              <a:rPr lang="en-US" dirty="0" smtClean="0"/>
              <a:t>Sometimes called “prix fixe”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104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 2 1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46" r="-5554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9242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 Carte  &amp;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La Carte</a:t>
            </a:r>
          </a:p>
          <a:p>
            <a:pPr lvl="1"/>
            <a:r>
              <a:rPr lang="en-US" dirty="0" smtClean="0"/>
              <a:t>Foods are listed and priced separately</a:t>
            </a:r>
          </a:p>
          <a:p>
            <a:endParaRPr lang="en-US" dirty="0"/>
          </a:p>
          <a:p>
            <a:r>
              <a:rPr lang="en-US" dirty="0" smtClean="0"/>
              <a:t>Combination</a:t>
            </a:r>
          </a:p>
          <a:p>
            <a:pPr lvl="1"/>
            <a:r>
              <a:rPr lang="en-US" dirty="0" smtClean="0"/>
              <a:t>A La Carte menus offer a combination – salads, </a:t>
            </a:r>
            <a:r>
              <a:rPr lang="en-US" dirty="0" err="1" smtClean="0"/>
              <a:t>etc</a:t>
            </a:r>
            <a:r>
              <a:rPr lang="en-US" dirty="0" smtClean="0"/>
              <a:t> with the entrée</a:t>
            </a:r>
          </a:p>
          <a:p>
            <a:pPr lvl="1"/>
            <a:r>
              <a:rPr lang="en-US" dirty="0" smtClean="0"/>
              <a:t>May also offer a Table D'hôte menu and a la carte items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0686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Commercial Menu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offer the same styles as the commercial operators</a:t>
            </a:r>
          </a:p>
          <a:p>
            <a:pPr lvl="1"/>
            <a:r>
              <a:rPr lang="en-US" dirty="0" smtClean="0"/>
              <a:t>Private clubs</a:t>
            </a:r>
          </a:p>
          <a:p>
            <a:pPr lvl="1"/>
            <a:r>
              <a:rPr lang="en-US" dirty="0" smtClean="0"/>
              <a:t>Quick Service in Hospital or Business Setting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With or without prices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have two things in common</a:t>
            </a:r>
          </a:p>
          <a:p>
            <a:pPr lvl="1"/>
            <a:r>
              <a:rPr lang="en-US" dirty="0" smtClean="0"/>
              <a:t>Inform Guests</a:t>
            </a:r>
          </a:p>
          <a:p>
            <a:pPr lvl="1"/>
            <a:r>
              <a:rPr lang="en-US" dirty="0" smtClean="0"/>
              <a:t>Drive planning for supporting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9977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Schedules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Fixed</a:t>
            </a:r>
          </a:p>
          <a:p>
            <a:pPr lvl="1"/>
            <a:r>
              <a:rPr lang="en-US" dirty="0" smtClean="0"/>
              <a:t>Typically in hotels and chain restaurants</a:t>
            </a:r>
          </a:p>
          <a:p>
            <a:pPr lvl="1"/>
            <a:r>
              <a:rPr lang="en-US" dirty="0" smtClean="0"/>
              <a:t>Menu can remain the same for several months</a:t>
            </a:r>
          </a:p>
          <a:p>
            <a:pPr lvl="1"/>
            <a:r>
              <a:rPr lang="en-US" dirty="0" smtClean="0"/>
              <a:t>Work best at establishments visited occasionally </a:t>
            </a:r>
          </a:p>
          <a:p>
            <a:r>
              <a:rPr lang="en-US" dirty="0" smtClean="0"/>
              <a:t>Cycle Menus</a:t>
            </a:r>
          </a:p>
          <a:p>
            <a:pPr lvl="1"/>
            <a:r>
              <a:rPr lang="en-US" dirty="0" smtClean="0"/>
              <a:t>Designed to provide variety for guests who eat at an operation frequently – </a:t>
            </a:r>
          </a:p>
          <a:p>
            <a:pPr lvl="1"/>
            <a:r>
              <a:rPr lang="en-US" dirty="0" smtClean="0"/>
              <a:t>Can range from a week to four weeks – </a:t>
            </a:r>
          </a:p>
          <a:p>
            <a:pPr lvl="2"/>
            <a:r>
              <a:rPr lang="en-US" dirty="0" smtClean="0"/>
              <a:t>Too short a cycle – menus may repeat to often</a:t>
            </a:r>
          </a:p>
          <a:p>
            <a:pPr lvl="2"/>
            <a:r>
              <a:rPr lang="en-US" dirty="0" smtClean="0"/>
              <a:t>Too long – production savings deteriorate</a:t>
            </a:r>
          </a:p>
          <a:p>
            <a:pPr lvl="1"/>
            <a:r>
              <a:rPr lang="en-US" dirty="0" smtClean="0"/>
              <a:t>Menus can be A La Carte or Table D'hôte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7055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204</TotalTime>
  <Words>1198</Words>
  <Application>Microsoft Macintosh PowerPoint</Application>
  <PresentationFormat>On-screen Show (4:3)</PresentationFormat>
  <Paragraphs>331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Civic</vt:lpstr>
      <vt:lpstr>Food and Beverage Management</vt:lpstr>
      <vt:lpstr>It all starts here – the Menu</vt:lpstr>
      <vt:lpstr>Marketing</vt:lpstr>
      <vt:lpstr>Commercial Pricing Styles</vt:lpstr>
      <vt:lpstr> Table d'hôte </vt:lpstr>
      <vt:lpstr>PowerPoint Presentation</vt:lpstr>
      <vt:lpstr>A La Carte  &amp; Combination</vt:lpstr>
      <vt:lpstr>Non Commercial Menu Styles</vt:lpstr>
      <vt:lpstr>Menu Schedules</vt:lpstr>
      <vt:lpstr>PowerPoint Presentation</vt:lpstr>
      <vt:lpstr>Types of Menus</vt:lpstr>
      <vt:lpstr>Specialty Menus</vt:lpstr>
      <vt:lpstr>Specialty Menus</vt:lpstr>
      <vt:lpstr>Specialty Menus</vt:lpstr>
      <vt:lpstr>Specialty Menus</vt:lpstr>
      <vt:lpstr>Specialty Menus</vt:lpstr>
      <vt:lpstr>Menu Planning Basics</vt:lpstr>
      <vt:lpstr>3 Basics</vt:lpstr>
      <vt:lpstr>PowerPoint Presentation</vt:lpstr>
      <vt:lpstr>PowerPoint Presentation</vt:lpstr>
      <vt:lpstr>Selecting Menu Items</vt:lpstr>
      <vt:lpstr>Trimming the menus</vt:lpstr>
      <vt:lpstr>Building the menu</vt:lpstr>
      <vt:lpstr>Menu Balance</vt:lpstr>
      <vt:lpstr>Menu Design</vt:lpstr>
      <vt:lpstr>Elements of Design - Copy</vt:lpstr>
      <vt:lpstr>Menu Formats</vt:lpstr>
      <vt:lpstr>Focal Points</vt:lpstr>
      <vt:lpstr>Focal Points</vt:lpstr>
      <vt:lpstr>Truth in Menu </vt:lpstr>
      <vt:lpstr>Elements of Design - Layout</vt:lpstr>
      <vt:lpstr>Elements of Design - Covers</vt:lpstr>
      <vt:lpstr>Common Mistakes</vt:lpstr>
      <vt:lpstr>Evaluating</vt:lpstr>
      <vt:lpstr>Modern tools</vt:lpstr>
      <vt:lpstr>Modern Tools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Beverage Management</dc:title>
  <dc:creator>Raleigh Whitehurst</dc:creator>
  <cp:lastModifiedBy>Raleigh Whitehurst</cp:lastModifiedBy>
  <cp:revision>22</cp:revision>
  <dcterms:created xsi:type="dcterms:W3CDTF">2013-10-07T19:32:16Z</dcterms:created>
  <dcterms:modified xsi:type="dcterms:W3CDTF">2014-02-16T17:05:23Z</dcterms:modified>
</cp:coreProperties>
</file>